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82" r:id="rId3"/>
    <p:sldId id="263" r:id="rId4"/>
    <p:sldId id="345" r:id="rId5"/>
    <p:sldId id="339" r:id="rId6"/>
    <p:sldId id="340" r:id="rId7"/>
    <p:sldId id="341" r:id="rId8"/>
    <p:sldId id="343" r:id="rId9"/>
    <p:sldId id="344" r:id="rId10"/>
    <p:sldId id="342" r:id="rId11"/>
    <p:sldId id="284" r:id="rId12"/>
    <p:sldId id="346" r:id="rId13"/>
    <p:sldId id="347" r:id="rId14"/>
    <p:sldId id="368" r:id="rId15"/>
    <p:sldId id="369" r:id="rId16"/>
    <p:sldId id="348" r:id="rId17"/>
    <p:sldId id="285" r:id="rId18"/>
    <p:sldId id="349" r:id="rId19"/>
    <p:sldId id="350" r:id="rId20"/>
    <p:sldId id="352" r:id="rId21"/>
    <p:sldId id="353" r:id="rId22"/>
    <p:sldId id="356" r:id="rId23"/>
    <p:sldId id="357" r:id="rId24"/>
    <p:sldId id="358" r:id="rId25"/>
    <p:sldId id="351" r:id="rId26"/>
    <p:sldId id="360" r:id="rId27"/>
    <p:sldId id="370" r:id="rId28"/>
    <p:sldId id="354" r:id="rId29"/>
    <p:sldId id="361" r:id="rId30"/>
    <p:sldId id="371" r:id="rId31"/>
    <p:sldId id="355" r:id="rId32"/>
    <p:sldId id="359" r:id="rId33"/>
    <p:sldId id="362" r:id="rId34"/>
    <p:sldId id="363" r:id="rId35"/>
    <p:sldId id="364" r:id="rId36"/>
    <p:sldId id="337" r:id="rId37"/>
    <p:sldId id="365" r:id="rId38"/>
    <p:sldId id="367" r:id="rId39"/>
    <p:sldId id="36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084"/>
    <a:srgbClr val="003E62"/>
    <a:srgbClr val="76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CC0E2-18F3-8936-D8DA-158173BD6F17}" v="368" dt="2019-10-20T08:40:04.517"/>
    <p1510:client id="{0F1F2AF7-EBC5-E792-BC6F-BA7DDC9E9CDA}" v="1296" dt="2019-10-20T15:06:40.739"/>
    <p1510:client id="{13AEB755-03F1-87D9-B629-92038729D832}" v="41" dt="2019-10-20T05:26:59.482"/>
    <p1510:client id="{3603787F-D413-EC5D-BEC3-3D6813F7314E}" v="30" dt="2019-05-24T12:26:30.865"/>
    <p1510:client id="{39D6F8DD-6542-795D-4C95-7F3C76941545}" v="5" dt="2019-10-20T20:52:49.638"/>
    <p1510:client id="{3E1E4F58-0236-6369-9A05-46BA2B77611F}" v="240" dt="2019-10-19T20:44:28.850"/>
    <p1510:client id="{3F780472-19CF-DD18-F87B-6D1B0128D3CF}" v="28" dt="2019-05-25T00:40:44.098"/>
    <p1510:client id="{555F42D3-44B2-3F98-F7D3-7B9D2FFA07A9}" v="628" dt="2019-10-20T11:01:01.992"/>
    <p1510:client id="{60B6522F-4975-69C0-FFD6-4D52DA392C8C}" v="432" dt="2019-10-19T20:25:00.986"/>
    <p1510:client id="{60BBC8DC-EA19-10AA-CE87-8703073354E1}" v="183" dt="2019-10-20T17:43:58.527"/>
    <p1510:client id="{784FEF05-95C3-4D37-9889-247EE68E85F0}" v="4" dt="2019-05-24T09:05:01.137"/>
    <p1510:client id="{8B6EFBE3-147E-0511-80D7-6974DC630715}" v="2" dt="2019-10-22T21:32:58.399"/>
    <p1510:client id="{A1807BA6-21A0-0994-E2D9-B2574CA49102}" v="1509" dt="2019-10-20T07:21:11.928"/>
    <p1510:client id="{B3B7D66E-DEE8-0DDA-DB8F-7B6FEE20CF02}" v="237" dt="2019-10-20T04:51:46.060"/>
    <p1510:client id="{DC260E68-974B-8AB0-6A89-2AA957BBD4E4}" v="1224" dt="2019-10-20T16:46:09.250"/>
    <p1510:client id="{E099FDFA-1963-6A42-E04D-196AAB961FF5}" v="4" dt="2019-10-24T14:15:28.553"/>
    <p1510:client id="{E284A0CC-ADD3-BE7D-6204-9121AB6A67E3}" v="117" dt="2019-10-21T22:00:04.500"/>
    <p1510:client id="{E2C917AB-3946-F244-3879-148A6BFC10DB}" v="2274" dt="2019-05-24T18:41:41.516"/>
    <p1510:client id="{E95CAFDE-0748-4038-ED33-099A5F6740C6}" v="4" dt="2019-10-24T18:39:40.738"/>
    <p1510:client id="{F1945DA3-5496-CB61-7A2E-7F9049620D17}" v="1665" dt="2019-10-20T12:01:09.928"/>
    <p1510:client id="{F1F3A4E1-4D95-ABC0-1664-46782D23F425}" v="760" dt="2019-05-25T00:33:47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9"/>
    <p:restoredTop sz="94708"/>
  </p:normalViewPr>
  <p:slideViewPr>
    <p:cSldViewPr snapToGrid="0">
      <p:cViewPr varScale="1">
        <p:scale>
          <a:sx n="121" d="100"/>
          <a:sy n="121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A9A03-0BD7-D74D-B3BF-7D7E7BC3B33B}" type="datetimeFigureOut">
              <a:rPr lang="es-ES_tradnl" smtClean="0"/>
              <a:t>14/5/20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DF58E-4497-1A49-B5A1-543F29909D4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765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DF58E-4497-1A49-B5A1-543F29909D4B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460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BDAC1-119D-4970-8504-2CFA3D42C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4175" y="1004516"/>
            <a:ext cx="8883650" cy="60913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Calibri Norm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772C4CF-4712-4EEA-BE67-7DDCE297A1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4175" y="1685600"/>
            <a:ext cx="8883650" cy="60913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Calibri Norm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CBFA83B-DFA4-499A-9B78-C4AA620808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8348" y="4808168"/>
            <a:ext cx="2433540" cy="33533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3A9C439-9624-4343-A29E-6A90E3C145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9230" y="4808168"/>
            <a:ext cx="2433540" cy="33533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4E20F2A-9FD4-4064-93E7-C6FF9A0550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0112" y="4808168"/>
            <a:ext cx="2433540" cy="33533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6C64A14-793A-4445-9814-7FA9850C1F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8348" y="5143500"/>
            <a:ext cx="2433540" cy="11239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3B79213-C3CC-4D17-B433-643DFD6FF9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79230" y="5143500"/>
            <a:ext cx="2433540" cy="11239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C56F9FC-819D-4E33-950E-2635F981C6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10112" y="5143500"/>
            <a:ext cx="2433540" cy="11239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4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Calibr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Calibri Norm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alibri Normal" charset="0"/>
              </a:defRPr>
            </a:lvl1pPr>
          </a:lstStyle>
          <a:p>
            <a:fld id="{746A7F7F-E491-4970-BC96-16201DDC65AB}" type="datetimeFigureOut">
              <a:rPr lang="en-US" smtClean="0"/>
              <a:pPr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alibri Norm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alibri Normal" charset="0"/>
              </a:defRPr>
            </a:lvl1pPr>
          </a:lstStyle>
          <a:p>
            <a:fld id="{BBEAC752-61B9-4568-A9D3-43D7B1E0F60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34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ualmtorres/04b6217ab48a9afed8da793c042c9063#file-dotnetalmeria2019-dockerfile-sg" TargetMode="External"/><Relationship Id="rId3" Type="http://schemas.openxmlformats.org/officeDocument/2006/relationships/hyperlink" Target="https://gist.github.com/ualmtorres/7d340615000ea6eafd84aefd221ae6d8#file-dotnetalmeria2019-lanzar-app-ejemplo-sh" TargetMode="External"/><Relationship Id="rId7" Type="http://schemas.openxmlformats.org/officeDocument/2006/relationships/hyperlink" Target="https://gist.github.com/ualmtorres/eb328b653fcc5964f976b22c320dc10f#file-init-sql" TargetMode="External"/><Relationship Id="rId2" Type="http://schemas.openxmlformats.org/officeDocument/2006/relationships/hyperlink" Target="https://gist.github.com/ualmtorres/5e825d2eb58354914fbfd93174a577f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ualmtorres/3266fd1cad3b449e03f909fdf4bcb54e#file-dotnetalmeria2019-sg-index-php" TargetMode="External"/><Relationship Id="rId5" Type="http://schemas.openxmlformats.org/officeDocument/2006/relationships/hyperlink" Target="https://gist.github.com/ualmtorres/0a9933bab82cbebf2bfd797f28f2696f" TargetMode="External"/><Relationship Id="rId4" Type="http://schemas.openxmlformats.org/officeDocument/2006/relationships/hyperlink" Target="https://gist.github.com/ualmtorres/46a5968e75d730764f74da0f4455616c#file-dotnetalmeria2019-eliminar-app-ejemplo-sh" TargetMode="Externa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ualmtorres/04b6217ab48a9afed8da793c042c9063" TargetMode="External"/><Relationship Id="rId3" Type="http://schemas.openxmlformats.org/officeDocument/2006/relationships/hyperlink" Target="https://gist.github.com/ualmtorres/7d340615000ea6eafd84aefd221ae6d8#file-dotnetalmeria2019-lanzar-app-ejemplo-sh" TargetMode="External"/><Relationship Id="rId7" Type="http://schemas.openxmlformats.org/officeDocument/2006/relationships/hyperlink" Target="https://gist.github.com/ualmtorres/3266fd1cad3b449e03f909fdf4bcb54e#file-dotnetalmeria2019-sg-index-php" TargetMode="External"/><Relationship Id="rId2" Type="http://schemas.openxmlformats.org/officeDocument/2006/relationships/hyperlink" Target="https://gist.github.com/ualmtorres/6e80188cf87d12927a5821b5da6eaa5a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ualmtorres/d6e38158ee4485e4b20826eae42ed9da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gist.github.com/ualmtorres/c30c93c889c404e3ec36" TargetMode="External"/><Relationship Id="rId10" Type="http://schemas.openxmlformats.org/officeDocument/2006/relationships/hyperlink" Target="https://gist.github.com/ualmtorres/04b6217ab48a9afed8da793c042c9063#file-dotnetalmeria2019-dockerfile-sg" TargetMode="External"/><Relationship Id="rId4" Type="http://schemas.openxmlformats.org/officeDocument/2006/relationships/hyperlink" Target="https://gist.github.com/ualmtorres/46a5968e75d730764f74da0f4455616c#file-dotnetalmeria2019-eliminar-app-ejemplo-sh" TargetMode="External"/><Relationship Id="rId9" Type="http://schemas.openxmlformats.org/officeDocument/2006/relationships/hyperlink" Target="https://gist.github.com/ualmtorres/eb328b653fcc5964f976b22c320dc10f#file-init-sq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st.github.com/ualmtorres/6bc61cf8335f64e2236fdd70f1c92dd0" TargetMode="External"/><Relationship Id="rId7" Type="http://schemas.openxmlformats.org/officeDocument/2006/relationships/hyperlink" Target="https://gist.github.com/ualmtorres/53f148a59549f7fab8aa7ec75ee543e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ualmtorres/0c3a1d158a2624b117aae48437472a4b" TargetMode="External"/><Relationship Id="rId5" Type="http://schemas.openxmlformats.org/officeDocument/2006/relationships/hyperlink" Target="https://gist.github.com/ualmtorres/04b6217ab48a9afed8da793c042c9063" TargetMode="External"/><Relationship Id="rId4" Type="http://schemas.openxmlformats.org/officeDocument/2006/relationships/hyperlink" Target="https://gist.github.com/ualmtorres/3266fd1cad3b449e03f909fdf4bcb54e#file-dotnetalmeria2019-sg-index-ph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4c91ba5c29ee88976231fdabb08fca35" TargetMode="External"/><Relationship Id="rId2" Type="http://schemas.openxmlformats.org/officeDocument/2006/relationships/hyperlink" Target="https://gist.github.com/ualmtorres/9ee9ccbe53f7ae9c2d13311a503a4d9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st.github.com/ualmtorres/e041ee766f1ab1fb195cb80d1ed3c50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c055c695babccb22984c39d95ec554b4" TargetMode="External"/><Relationship Id="rId2" Type="http://schemas.openxmlformats.org/officeDocument/2006/relationships/hyperlink" Target="https://gist.github.com/ualmtorres/31199225d8df87db1612313965c0502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ce0643cf2f3494246122577927811825" TargetMode="External"/><Relationship Id="rId2" Type="http://schemas.openxmlformats.org/officeDocument/2006/relationships/hyperlink" Target="https://gist.github.com/ualmtorres/4bb7a25b07bf82fe5b02eebcbf01a31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172ad1a1b5f2a30583e608137dc341f7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gist.github.com/ualmtorres/2766e2d7227ea906dabbb5ab35c2004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ualmtorres/a8567069a63331d2461e04b49d289cc6" TargetMode="External"/><Relationship Id="rId5" Type="http://schemas.openxmlformats.org/officeDocument/2006/relationships/hyperlink" Target="https://gist.github.com/ualmtorres/2691b5c2333ced9c94376b7f055ddbb5#file-dotnetalmeria2019-deployment-front-yaml" TargetMode="External"/><Relationship Id="rId4" Type="http://schemas.openxmlformats.org/officeDocument/2006/relationships/hyperlink" Target="https://gist.github.com/ualmtorres/adb40c8a08a475a0be71fdce673606b7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9d89ca978d6f951c68e8e47f17da4cb8" TargetMode="External"/><Relationship Id="rId2" Type="http://schemas.openxmlformats.org/officeDocument/2006/relationships/hyperlink" Target="https://gist.github.com/ualmtorres/ac4fe06c224488753c66feb1eb696db6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gist.github.com/ualmtorres/d62b36e8681c6eb0a9bfc2be5bd064f8#file-dotnetalmeria2019-crear-servicios-sh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st.github.com/ualmtorres/5962b6e9b00692d8b872970dbc8a09b8#file-dotnetalmeria2019-lanzar-weavescope-sh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663ea4cae14c55c0f8dfb1118df3bcc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st.github.com/ualmtorres/3282fb5c9044b42f4e30ec05cca2f4e6#file-dotnetalmeria2019-crear-autoscaler-sh" TargetMode="External"/><Relationship Id="rId4" Type="http://schemas.openxmlformats.org/officeDocument/2006/relationships/hyperlink" Target="https://gist.github.com/ualmtorres/c1698a99e8d5d32d095b58627c67c43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st.github.com/ualmtorres/a2edc858297a09035bcd774ed0c71c2d#file-dotnetalmeria2019-crear-contenedor-apache-sh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57917243cef9437e7f7b68fdffbb326b" TargetMode="External"/><Relationship Id="rId2" Type="http://schemas.openxmlformats.org/officeDocument/2006/relationships/hyperlink" Target="https://gist.github.com/ualmtorres/9ff8da7b525d77ed8dc031ecdc80113e#file-dotnetalmeria2019-crear-contenedor-apache-con-volumen-sh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explore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57917243cef9437e7f7b68fdffbb326b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gist.github.com/ualmtorres/7146b8415ea8e88e62ad5f4c1b9b855c#file-dotnetalmeria2019-dockerfil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ualmtorres/bfb39a372e699ffa0b4416b39a344ebb#file-dotnetalmeria2019-crear-contenedor-dotnetalmeria2019-sh" TargetMode="External"/><Relationship Id="rId5" Type="http://schemas.openxmlformats.org/officeDocument/2006/relationships/hyperlink" Target="https://gist.github.com/ualmtorres/fe93e685e4f06f2ff842b5d622de3545" TargetMode="External"/><Relationship Id="rId4" Type="http://schemas.openxmlformats.org/officeDocument/2006/relationships/hyperlink" Target="https://gist.github.com/ualmtorres/d659b0c49b80713dcfaa0668aa74e95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4c94155e8160fd07ea5b9a684ec6850b#file-dotnetalmeria2019-subir-imagen-sh" TargetMode="External"/><Relationship Id="rId2" Type="http://schemas.openxmlformats.org/officeDocument/2006/relationships/hyperlink" Target="https://gist.github.com/ualmtorres/94127fed0c026fb2f353eae6b914727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st.github.com/ualmtorres/93e1ed6f6b4fbf4ca3a85782b71ad13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11" descr="Imagen que contiene interior, licuadora, entero, cacerola&#10;&#10;Descripción generada con confianza muy alta">
            <a:extLst>
              <a:ext uri="{FF2B5EF4-FFF2-40B4-BE49-F238E27FC236}">
                <a16:creationId xmlns:a16="http://schemas.microsoft.com/office/drawing/2014/main" id="{23863185-2A1A-47A7-BF5B-A4283104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" y="3733"/>
            <a:ext cx="12172261" cy="682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7855" y="27300"/>
            <a:ext cx="12192000" cy="6858000"/>
          </a:xfrm>
          <a:prstGeom prst="rect">
            <a:avLst/>
          </a:prstGeom>
          <a:solidFill>
            <a:srgbClr val="003E6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C00F7C0-3394-40E7-A8C1-B0B896755514}"/>
              </a:ext>
            </a:extLst>
          </p:cNvPr>
          <p:cNvSpPr txBox="1">
            <a:spLocks/>
          </p:cNvSpPr>
          <p:nvPr/>
        </p:nvSpPr>
        <p:spPr>
          <a:xfrm>
            <a:off x="7738968" y="1521320"/>
            <a:ext cx="3605680" cy="609132"/>
          </a:xfr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Calibri Norm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>
                <a:solidFill>
                  <a:srgbClr val="FFFFFF"/>
                </a:solidFill>
                <a:latin typeface="Calibri Normal"/>
              </a:rPr>
              <a:t>Desarrollo de </a:t>
            </a:r>
            <a:r>
              <a:rPr lang="en-US" sz="3200" err="1">
                <a:solidFill>
                  <a:srgbClr val="FFFFFF"/>
                </a:solidFill>
                <a:latin typeface="Calibri Normal"/>
              </a:rPr>
              <a:t>aplicaciones</a:t>
            </a:r>
            <a:r>
              <a:rPr lang="en-US" sz="3200">
                <a:solidFill>
                  <a:srgbClr val="FFFFFF"/>
                </a:solidFill>
                <a:latin typeface="Calibri Normal"/>
              </a:rPr>
              <a:t> escalables </a:t>
            </a:r>
            <a:r>
              <a:rPr lang="en-US" sz="3200" err="1">
                <a:solidFill>
                  <a:srgbClr val="FFFFFF"/>
                </a:solidFill>
                <a:latin typeface="Calibri Normal"/>
              </a:rPr>
              <a:t>usando</a:t>
            </a:r>
            <a:r>
              <a:rPr lang="en-US" sz="3200">
                <a:solidFill>
                  <a:srgbClr val="FFFFFF"/>
                </a:solidFill>
                <a:latin typeface="Calibri Normal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 Normal"/>
              </a:rPr>
              <a:t>contenedores</a:t>
            </a:r>
            <a:endParaRPr lang="es-ES" err="1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64E8B15-D562-40DA-A864-730405C7E592}"/>
              </a:ext>
            </a:extLst>
          </p:cNvPr>
          <p:cNvSpPr txBox="1">
            <a:spLocks/>
          </p:cNvSpPr>
          <p:nvPr/>
        </p:nvSpPr>
        <p:spPr>
          <a:xfrm>
            <a:off x="7835730" y="5216002"/>
            <a:ext cx="3605679" cy="609132"/>
          </a:xfr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Calibri Norm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Avenir Book"/>
              </a:rPr>
              <a:t>Almería - 2020</a:t>
            </a:r>
            <a:endParaRPr lang="es-ES" sz="280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076329" y="6442501"/>
            <a:ext cx="1634294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1200" b="1">
                <a:solidFill>
                  <a:schemeClr val="bg1"/>
                </a:solidFill>
                <a:latin typeface="Avenir Light"/>
                <a:ea typeface="Avenir Light" charset="0"/>
                <a:cs typeface="Avenir Light" charset="0"/>
              </a:rPr>
              <a:t>Foto: Free-images.com</a:t>
            </a:r>
            <a:endParaRPr lang="es-ES_tradnl" sz="1200" b="1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316978-CA9D-42C3-8926-23A25DF1FB46}"/>
              </a:ext>
            </a:extLst>
          </p:cNvPr>
          <p:cNvSpPr txBox="1">
            <a:spLocks/>
          </p:cNvSpPr>
          <p:nvPr/>
        </p:nvSpPr>
        <p:spPr>
          <a:xfrm>
            <a:off x="7738967" y="3813367"/>
            <a:ext cx="3605680" cy="609132"/>
          </a:xfr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Calibri Norm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latin typeface="Calibri Normal"/>
              </a:rPr>
              <a:t>Manuel Torres</a:t>
            </a:r>
            <a:endParaRPr lang="en-US">
              <a:solidFill>
                <a:srgbClr val="FFFFFF"/>
              </a:solidFill>
            </a:endParaRPr>
          </a:p>
          <a:p>
            <a:pPr algn="ctr"/>
            <a:r>
              <a:rPr lang="en-US">
                <a:solidFill>
                  <a:srgbClr val="FFFFFF"/>
                </a:solidFill>
                <a:latin typeface="Calibri Normal"/>
              </a:rPr>
              <a:t>Universidad de Almería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Imagen 2" descr="Imagen que contiene pelota, rojo, jugador&#10;&#10;Descripción generada con confianza muy alta">
            <a:extLst>
              <a:ext uri="{FF2B5EF4-FFF2-40B4-BE49-F238E27FC236}">
                <a16:creationId xmlns:a16="http://schemas.microsoft.com/office/drawing/2014/main" id="{6C87B693-026E-412C-AE85-9E763B4E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13" y="4561719"/>
            <a:ext cx="1944915" cy="4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5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Ciclo de desarrollo con Docker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carpetas de desarrollo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Desplegar imagen de base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Dockerfile</a:t>
            </a:r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Iterar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Programar + Subir a repo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imagen propia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Etiquetar como nueva versión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Subir nueva imagen a Docker Hub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Poner en producción</a:t>
            </a: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07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 descr="Imagen que contiene agua, texto, blanco&#10;&#10;Descripción generada con confianza muy alta">
            <a:extLst>
              <a:ext uri="{FF2B5EF4-FFF2-40B4-BE49-F238E27FC236}">
                <a16:creationId xmlns:a16="http://schemas.microsoft.com/office/drawing/2014/main" id="{FCB2F54C-378D-4771-A2E9-AF75E77D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13" y="-681"/>
            <a:ext cx="10610850" cy="68654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2286"/>
            <a:ext cx="12192000" cy="6855713"/>
          </a:xfrm>
          <a:prstGeom prst="rect">
            <a:avLst/>
          </a:prstGeom>
          <a:solidFill>
            <a:srgbClr val="1F50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7A25D5-E7AC-4719-BDC0-BFA03C709C55}"/>
              </a:ext>
            </a:extLst>
          </p:cNvPr>
          <p:cNvSpPr txBox="1"/>
          <p:nvPr/>
        </p:nvSpPr>
        <p:spPr>
          <a:xfrm>
            <a:off x="457128" y="4243294"/>
            <a:ext cx="5732467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6000" b="1">
                <a:solidFill>
                  <a:schemeClr val="bg1"/>
                </a:solidFill>
                <a:latin typeface="Avenir Black"/>
                <a:ea typeface="Avenir Black" charset="0"/>
                <a:cs typeface="Avenir Black" charset="0"/>
              </a:rPr>
              <a:t>02</a:t>
            </a:r>
          </a:p>
          <a:p>
            <a:r>
              <a:rPr lang="es-ES_tradnl" sz="6000" b="1">
                <a:solidFill>
                  <a:schemeClr val="bg1"/>
                </a:solidFill>
                <a:latin typeface="Avenir Black"/>
              </a:rPr>
              <a:t>Docker </a:t>
            </a:r>
            <a:r>
              <a:rPr lang="es-ES_tradnl" sz="6000" b="1" err="1">
                <a:solidFill>
                  <a:schemeClr val="bg1"/>
                </a:solidFill>
                <a:latin typeface="Avenir Black"/>
              </a:rPr>
              <a:t>Compose</a:t>
            </a:r>
            <a:r>
              <a:rPr lang="es-ES_tradnl" sz="6000" b="1">
                <a:solidFill>
                  <a:schemeClr val="bg1"/>
                </a:solidFill>
                <a:latin typeface="Avenir Blac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43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Qué es Docker </a:t>
            </a:r>
            <a:r>
              <a:rPr lang="es-ES_tradnl" err="1">
                <a:latin typeface="Avenir Book"/>
              </a:rPr>
              <a:t>Compose</a:t>
            </a: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</a:t>
            </a:r>
            <a:endParaRPr lang="es-ES">
              <a:solidFill>
                <a:srgbClr val="D8D8D8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0070C0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Compose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Permite definir y ejecutar aplicaciones Docker con varios contenedores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Podemos tener varios entornos aislados (normalmente con nombre de directorio)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Sólo vuelve a crear los contenedores que hayan cambiado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074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con Docker </a:t>
            </a:r>
            <a:r>
              <a:rPr lang="es-ES_tradnl" err="1">
                <a:latin typeface="Avenir Book"/>
              </a:rPr>
              <a:t>Compose</a:t>
            </a:r>
            <a:endParaRPr lang="es-ES_tradnl">
              <a:latin typeface="Avenir Book"/>
            </a:endParaRP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0070C0"/>
                </a:solidFill>
                <a:latin typeface="Avenir Book"/>
                <a:ea typeface="+mn-lt"/>
                <a:cs typeface="+mn-lt"/>
                <a:hlinkClick r:id="rId2"/>
              </a:rPr>
              <a:t>docker-compose.yml</a:t>
            </a:r>
            <a:endParaRPr lang="es-ES" dirty="0">
              <a:solidFill>
                <a:srgbClr val="0070C0"/>
              </a:solidFill>
              <a:latin typeface="Avenir Book"/>
              <a:ea typeface="+mn-lt"/>
              <a:cs typeface="+mn-lt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ea typeface="+mn-lt"/>
                <a:cs typeface="+mn-lt"/>
                <a:hlinkClick r:id="rId3"/>
              </a:rPr>
              <a:t>Enlace al despliegue</a:t>
            </a:r>
            <a:endParaRPr lang="es-ES" dirty="0">
              <a:solidFill>
                <a:srgbClr val="0070C0"/>
              </a:solidFill>
              <a:latin typeface="Avenir Book"/>
              <a:ea typeface="+mn-lt"/>
              <a:cs typeface="+mn-lt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4"/>
              </a:rPr>
              <a:t>Eliminación del despliegue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5"/>
              </a:rPr>
              <a:t>Código de aplicación</a:t>
            </a:r>
            <a:endParaRPr lang="es-ES" dirty="0">
              <a:solidFill>
                <a:srgbClr val="0070C0"/>
              </a:solidFill>
              <a:latin typeface="Avenir Book"/>
              <a:cs typeface="Calibri"/>
              <a:hlinkClick r:id="rId6"/>
            </a:endParaRPr>
          </a:p>
          <a:p>
            <a:pPr lvl="1"/>
            <a:r>
              <a:rPr lang="es-ES" dirty="0">
                <a:solidFill>
                  <a:srgbClr val="0070C0"/>
                </a:solidFill>
                <a:latin typeface="Avenir Book"/>
                <a:cs typeface="Calibri"/>
              </a:rPr>
              <a:t>Uso servicio Docker </a:t>
            </a:r>
            <a:r>
              <a:rPr lang="es-ES" dirty="0" err="1">
                <a:solidFill>
                  <a:srgbClr val="0070C0"/>
                </a:solidFill>
                <a:latin typeface="Avenir Book"/>
                <a:cs typeface="Calibri"/>
              </a:rPr>
              <a:t>Compose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7"/>
              </a:rPr>
              <a:t>Inicialización de la BD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8"/>
              </a:rPr>
              <a:t>Dockerfile aplicación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  <p:sp>
        <p:nvSpPr>
          <p:cNvPr id="4" name="Rectangle 54">
            <a:extLst>
              <a:ext uri="{FF2B5EF4-FFF2-40B4-BE49-F238E27FC236}">
                <a16:creationId xmlns:a16="http://schemas.microsoft.com/office/drawing/2014/main" id="{8E86640F-12C3-49A4-8159-4816E2D5906B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5CDA30-1E3A-4E9F-A1D0-EB01E1AFE332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109D79-537C-47DB-97D8-02398E5F53C9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</a:t>
            </a:r>
            <a:endParaRPr lang="es-ES">
              <a:solidFill>
                <a:srgbClr val="D8D8D8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B5B982-0C2C-47A9-A283-84F054863970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0070C0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Compose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57D6C6-F147-4380-8A95-CBB2793505E5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0F6375-5DEF-4121-B361-B73876532B4B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94ABF3F-66CB-4AA2-BC70-F8E3ACC8244E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F9677AB-D736-134A-B732-1E99EFF120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644549"/>
            <a:ext cx="5665296" cy="45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Aplicación basada en una API con Docker </a:t>
            </a:r>
            <a:r>
              <a:rPr lang="es-ES_tradnl" err="1">
                <a:latin typeface="Avenir Book"/>
              </a:rPr>
              <a:t>Compose</a:t>
            </a:r>
            <a:endParaRPr lang="es-ES_tradnl">
              <a:latin typeface="Avenir Book"/>
            </a:endParaRP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0070C0"/>
                </a:solidFill>
                <a:latin typeface="Avenir Book"/>
                <a:ea typeface="+mn-lt"/>
                <a:cs typeface="+mn-lt"/>
                <a:hlinkClick r:id="rId2"/>
              </a:rPr>
              <a:t>docker-compose.yml</a:t>
            </a:r>
            <a:endParaRPr lang="es-ES" dirty="0">
              <a:solidFill>
                <a:srgbClr val="0070C0"/>
              </a:solidFill>
              <a:latin typeface="Avenir Book"/>
              <a:ea typeface="+mn-lt"/>
              <a:cs typeface="+mn-lt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ea typeface="+mn-lt"/>
                <a:cs typeface="+mn-lt"/>
                <a:hlinkClick r:id="rId3"/>
              </a:rPr>
              <a:t>Enlace al despliegue</a:t>
            </a:r>
            <a:endParaRPr lang="es-ES" dirty="0">
              <a:solidFill>
                <a:srgbClr val="0070C0"/>
              </a:solidFill>
              <a:latin typeface="Avenir Book"/>
              <a:ea typeface="+mn-lt"/>
              <a:cs typeface="+mn-lt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4"/>
              </a:rPr>
              <a:t>Eliminación del despliegue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</a:rPr>
              <a:t>API (PHP Phalcon)</a:t>
            </a:r>
          </a:p>
          <a:p>
            <a:pPr lvl="1"/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5"/>
              </a:rPr>
              <a:t>.htaccess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pPr lvl="1"/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6"/>
              </a:rPr>
              <a:t>Código de API</a:t>
            </a:r>
            <a:endParaRPr lang="es-ES" dirty="0">
              <a:solidFill>
                <a:srgbClr val="0070C0"/>
              </a:solidFill>
              <a:latin typeface="Avenir Book"/>
              <a:cs typeface="Calibri"/>
              <a:hlinkClick r:id="rId7"/>
            </a:endParaRPr>
          </a:p>
          <a:p>
            <a:pPr lvl="1"/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8"/>
              </a:rPr>
              <a:t>Dockerfile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9"/>
              </a:rPr>
              <a:t>Inicialización de la BD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10"/>
              </a:rPr>
              <a:t>Dockerfile aplicación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  <p:sp>
        <p:nvSpPr>
          <p:cNvPr id="4" name="Rectangle 54">
            <a:extLst>
              <a:ext uri="{FF2B5EF4-FFF2-40B4-BE49-F238E27FC236}">
                <a16:creationId xmlns:a16="http://schemas.microsoft.com/office/drawing/2014/main" id="{8E86640F-12C3-49A4-8159-4816E2D5906B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5CDA30-1E3A-4E9F-A1D0-EB01E1AFE332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109D79-537C-47DB-97D8-02398E5F53C9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</a:t>
            </a:r>
            <a:endParaRPr lang="es-ES">
              <a:solidFill>
                <a:srgbClr val="D8D8D8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B5B982-0C2C-47A9-A283-84F054863970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0070C0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Compose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57D6C6-F147-4380-8A95-CBB2793505E5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0F6375-5DEF-4121-B361-B73876532B4B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94ABF3F-66CB-4AA2-BC70-F8E3ACC8244E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1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4AF278F-D227-2D43-A784-D9F61F00D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80" y="1774590"/>
            <a:ext cx="5904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0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Aplicación basada en una API con Docker </a:t>
            </a:r>
            <a:r>
              <a:rPr lang="es-ES_tradnl" err="1">
                <a:latin typeface="Avenir Book"/>
              </a:rPr>
              <a:t>Compose (2)</a:t>
            </a:r>
            <a:endParaRPr lang="es-ES_tradnl">
              <a:latin typeface="Avenir Book"/>
            </a:endParaRP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</a:rPr>
              <a:t>Aplicación</a:t>
            </a:r>
          </a:p>
          <a:p>
            <a:pPr lvl="1"/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3"/>
              </a:rPr>
              <a:t>Código de la aplicación</a:t>
            </a:r>
            <a:endParaRPr lang="es-ES" dirty="0">
              <a:solidFill>
                <a:srgbClr val="0070C0"/>
              </a:solidFill>
              <a:latin typeface="Avenir Book"/>
              <a:cs typeface="Calibri"/>
              <a:hlinkClick r:id="rId4"/>
            </a:endParaRPr>
          </a:p>
          <a:p>
            <a:pPr lvl="1"/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5"/>
              </a:rPr>
              <a:t>Dockerfile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6"/>
              </a:rPr>
              <a:t>Crear imágenes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7"/>
              </a:rPr>
              <a:t>Subir imágenes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  <p:sp>
        <p:nvSpPr>
          <p:cNvPr id="4" name="Rectangle 54">
            <a:extLst>
              <a:ext uri="{FF2B5EF4-FFF2-40B4-BE49-F238E27FC236}">
                <a16:creationId xmlns:a16="http://schemas.microsoft.com/office/drawing/2014/main" id="{8E86640F-12C3-49A4-8159-4816E2D5906B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5CDA30-1E3A-4E9F-A1D0-EB01E1AFE332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109D79-537C-47DB-97D8-02398E5F53C9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</a:t>
            </a:r>
            <a:endParaRPr lang="es-ES">
              <a:solidFill>
                <a:srgbClr val="D8D8D8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B5B982-0C2C-47A9-A283-84F054863970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0070C0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Compose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57D6C6-F147-4380-8A95-CBB2793505E5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0F6375-5DEF-4121-B361-B73876532B4B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94ABF3F-66CB-4AA2-BC70-F8E3ACC8244E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Imagen 1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EFDB7D3-71BE-A742-8F83-54A3E867D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83" y="1602344"/>
            <a:ext cx="6290310" cy="46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92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Ciclo de desarrollo con Docker </a:t>
            </a:r>
            <a:r>
              <a:rPr lang="es-ES_tradnl" err="1">
                <a:latin typeface="Avenir Book"/>
              </a:rPr>
              <a:t>Compose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carpetas de desarrollo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docker-compose.yml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Lanzar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docker-compose.yml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Dockerfile</a:t>
            </a:r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Iterar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Programar + Subir a repo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imagen propia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Etiquetar como nueva versión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Subir nueva imagen a Docker Hub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Poner en producción</a:t>
            </a: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  <p:sp>
        <p:nvSpPr>
          <p:cNvPr id="3" name="Rectangle 54">
            <a:extLst>
              <a:ext uri="{FF2B5EF4-FFF2-40B4-BE49-F238E27FC236}">
                <a16:creationId xmlns:a16="http://schemas.microsoft.com/office/drawing/2014/main" id="{ACD28DE3-71B0-4CDC-806E-10072186DD1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CB00011-7C9E-4FBB-B9FE-0A52525B066D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C4D82C-7AA4-4189-B3F0-6A70D8DC9E24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</a:t>
            </a:r>
            <a:endParaRPr lang="es-ES">
              <a:solidFill>
                <a:srgbClr val="D8D8D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A8A446-4982-4E49-98E6-E5516614D235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0070C0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Compose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CF0A2D-5B60-4F47-9941-652C5FB156F3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1D9CBE1-7BD9-4592-80BC-D2E3EE6674CC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D18539A-EE4B-4928-925E-9A5F721A48DC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7581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9" descr="Imagen que contiene agua, foto, edificio, pequeño&#10;&#10;Descripción generada con confianza muy alta">
            <a:extLst>
              <a:ext uri="{FF2B5EF4-FFF2-40B4-BE49-F238E27FC236}">
                <a16:creationId xmlns:a16="http://schemas.microsoft.com/office/drawing/2014/main" id="{65463CA8-0526-420D-9FFA-3F9F5E6C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34" y="8594"/>
            <a:ext cx="10472055" cy="684686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8333"/>
            <a:ext cx="12192000" cy="6855713"/>
          </a:xfrm>
          <a:prstGeom prst="rect">
            <a:avLst/>
          </a:prstGeom>
          <a:solidFill>
            <a:srgbClr val="003E6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/>
          <p:cNvSpPr txBox="1"/>
          <p:nvPr/>
        </p:nvSpPr>
        <p:spPr>
          <a:xfrm>
            <a:off x="10076329" y="6442501"/>
            <a:ext cx="137383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1200" b="1">
                <a:solidFill>
                  <a:schemeClr val="bg1"/>
                </a:solidFill>
                <a:latin typeface="Avenir Light"/>
                <a:ea typeface="Avenir Light" charset="0"/>
                <a:cs typeface="Avenir Light" charset="0"/>
              </a:rPr>
              <a:t>Foto: Educa Borras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8A920E-38CE-42EF-B768-3AA4DE3357E1}"/>
              </a:ext>
            </a:extLst>
          </p:cNvPr>
          <p:cNvSpPr txBox="1"/>
          <p:nvPr/>
        </p:nvSpPr>
        <p:spPr>
          <a:xfrm>
            <a:off x="457128" y="4243294"/>
            <a:ext cx="4008983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6000" b="1">
                <a:solidFill>
                  <a:schemeClr val="bg1"/>
                </a:solidFill>
                <a:latin typeface="Avenir Black"/>
                <a:ea typeface="Avenir Black" charset="0"/>
                <a:cs typeface="Avenir Black" charset="0"/>
              </a:rPr>
              <a:t>03</a:t>
            </a:r>
          </a:p>
          <a:p>
            <a:r>
              <a:rPr lang="es-ES_tradnl" sz="6000" b="1" err="1">
                <a:solidFill>
                  <a:schemeClr val="bg1"/>
                </a:solidFill>
                <a:latin typeface="Avenir Black"/>
              </a:rPr>
              <a:t>Kubernetes</a:t>
            </a:r>
            <a:r>
              <a:rPr lang="es-ES_tradnl" sz="6000" b="1">
                <a:solidFill>
                  <a:schemeClr val="bg1"/>
                </a:solidFill>
                <a:latin typeface="Avenir Blac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281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Qué es </a:t>
            </a:r>
            <a:r>
              <a:rPr lang="es-ES_tradnl" err="1">
                <a:latin typeface="Avenir Book"/>
              </a:rPr>
              <a:t>Kubernetes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Proyecto Open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Source</a:t>
            </a:r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 2014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Plataforma para despliegue automático, escalado y gestión de aplicaciones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contenedorizadas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.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Permite el despliegue de aplicaciones en un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sin pensar en las máquinas que lo soportan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Ofrece: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Replicación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(Auto)escalado</a:t>
            </a:r>
          </a:p>
        </p:txBody>
      </p:sp>
      <p:sp>
        <p:nvSpPr>
          <p:cNvPr id="3" name="Rectangle 54">
            <a:extLst>
              <a:ext uri="{FF2B5EF4-FFF2-40B4-BE49-F238E27FC236}">
                <a16:creationId xmlns:a16="http://schemas.microsoft.com/office/drawing/2014/main" id="{4435401F-2168-4BE8-A703-1B8555C5D515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5D77B42-D594-47A8-9989-30CD33A57D8D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DCA2A3-F70E-4467-9DC0-F5EA73256CA3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79F541-21A8-4886-AF05-D0849C8FD2D0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8DF564-40FF-4C46-8DA9-380D4AB75849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5608933-983C-4358-A386-88EDC4CBF0A5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0CFF20F-52F2-45DE-8105-124EC914C13C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9523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Arquitectura de </a:t>
            </a:r>
            <a:r>
              <a:rPr lang="es-ES_tradnl" err="1">
                <a:latin typeface="Avenir Book"/>
              </a:rPr>
              <a:t>Kubernetes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El Master inicia los contenedores de la aplicación. 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El máster organiza los contenedores para que se ejecuten en los nodos del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. 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Los nodos interactúan con el master informando del estado de los </a:t>
            </a:r>
            <a:r>
              <a:rPr lang="es-ES" i="1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pods</a:t>
            </a:r>
            <a:endParaRPr lang="es-ES" i="1" err="1">
              <a:solidFill>
                <a:srgbClr val="0070C0"/>
              </a:solidFill>
              <a:latin typeface="Avenir Book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3E83572B-E476-43BB-BAEE-A2BA6C2B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0" y="2041490"/>
            <a:ext cx="5083628" cy="3924067"/>
          </a:xfrm>
          <a:prstGeom prst="rect">
            <a:avLst/>
          </a:prstGeom>
        </p:spPr>
      </p:pic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690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 descr="Imagen que contiene rompecabezas, pastel, tabla, pequeño&#10;&#10;Descripción generada con confianza muy alta">
            <a:extLst>
              <a:ext uri="{FF2B5EF4-FFF2-40B4-BE49-F238E27FC236}">
                <a16:creationId xmlns:a16="http://schemas.microsoft.com/office/drawing/2014/main" id="{A132B663-2C57-41B8-BD3D-B12173F8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86" y="-681"/>
            <a:ext cx="10711846" cy="685936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6285" y="2286"/>
            <a:ext cx="12192000" cy="6855713"/>
          </a:xfrm>
          <a:prstGeom prst="rect">
            <a:avLst/>
          </a:prstGeom>
          <a:solidFill>
            <a:srgbClr val="003E6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D6B1D873-AE37-4B0B-BD11-700ED16E8A8B}"/>
              </a:ext>
            </a:extLst>
          </p:cNvPr>
          <p:cNvSpPr txBox="1"/>
          <p:nvPr/>
        </p:nvSpPr>
        <p:spPr>
          <a:xfrm>
            <a:off x="10076329" y="6442501"/>
            <a:ext cx="1338636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1200" b="1">
                <a:solidFill>
                  <a:schemeClr val="bg1"/>
                </a:solidFill>
                <a:latin typeface="Avenir Light"/>
                <a:ea typeface="Avenir Light" charset="0"/>
                <a:cs typeface="Avenir Light" charset="0"/>
              </a:rPr>
              <a:t>Foto: pixabay.com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2F27BE-740D-40F3-916E-9F4DE0AF9B81}"/>
              </a:ext>
            </a:extLst>
          </p:cNvPr>
          <p:cNvSpPr txBox="1"/>
          <p:nvPr/>
        </p:nvSpPr>
        <p:spPr>
          <a:xfrm>
            <a:off x="457128" y="4243294"/>
            <a:ext cx="2590774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6000" b="1">
                <a:solidFill>
                  <a:schemeClr val="bg1"/>
                </a:solidFill>
                <a:latin typeface="Avenir Black"/>
                <a:ea typeface="Avenir Black" charset="0"/>
                <a:cs typeface="Avenir Black" charset="0"/>
              </a:rPr>
              <a:t>01</a:t>
            </a:r>
          </a:p>
          <a:p>
            <a:r>
              <a:rPr lang="es-ES_tradnl" sz="6000" b="1">
                <a:solidFill>
                  <a:schemeClr val="bg1"/>
                </a:solidFill>
                <a:latin typeface="Avenir Black"/>
                <a:ea typeface="Avenir Black" charset="0"/>
                <a:cs typeface="Avenir Black" charset="0"/>
              </a:rPr>
              <a:t>Docker </a:t>
            </a:r>
            <a:endParaRPr lang="es-ES_tradnl" sz="6000" b="1">
              <a:solidFill>
                <a:schemeClr val="bg1"/>
              </a:solidFill>
              <a:latin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913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Dónde usar Kubernetes</a:t>
            </a:r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Local (desarrollo)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Minikube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Cloud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AKS (Azure Kubernetes Service)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GKE (Google Kubernetes Engine)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EKS (Amazon Elastic Kubernetes Service)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…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On premise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OpenStack (IaaS) + Rancher (k8s)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...</a:t>
            </a: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3175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Coste diario ejemplo AKS</a:t>
            </a:r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4 nodos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Características nodos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2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vcpu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7 GB RAM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32 GB HDD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Coste diario total (6.5 EUR)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4.6 EUR MV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1 EUR almacenamiento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0.9 EUR Log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analytics</a:t>
            </a: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8948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 err="1">
                <a:latin typeface="Avenir Book"/>
              </a:rPr>
              <a:t>kubectl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75750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CLI para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Kubernetes</a:t>
            </a:r>
            <a:endParaRPr lang="es-ES" err="1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~/.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</a:t>
            </a:r>
            <a:r>
              <a:rPr lang="es-ES">
                <a:solidFill>
                  <a:srgbClr val="0070C0"/>
                </a:solidFill>
                <a:latin typeface="Avenir Book"/>
              </a:rPr>
              <a:t>/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config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</a:rPr>
              <a:t>Clusters</a:t>
            </a:r>
            <a:r>
              <a:rPr lang="es-ES">
                <a:solidFill>
                  <a:srgbClr val="0070C0"/>
                </a:solidFill>
                <a:latin typeface="Avenir Book"/>
              </a:rPr>
              <a:t> (nombre, IP, certificado,  …)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Contextos (nombre,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</a:rPr>
              <a:t>, usuario)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Usuarios (nombre, certificados, tokens, …)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Uso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Despliegue: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apply</a:t>
            </a:r>
            <a:r>
              <a:rPr lang="es-ES">
                <a:solidFill>
                  <a:srgbClr val="0070C0"/>
                </a:solidFill>
                <a:latin typeface="Avenir Book"/>
              </a:rPr>
              <a:t> -f &lt;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manifiesto.yml</a:t>
            </a:r>
            <a:r>
              <a:rPr lang="es-ES">
                <a:solidFill>
                  <a:srgbClr val="0070C0"/>
                </a:solidFill>
                <a:latin typeface="Avenir Book"/>
              </a:rPr>
              <a:t>&gt;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Destrucción: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delete</a:t>
            </a:r>
            <a:r>
              <a:rPr lang="es-ES">
                <a:solidFill>
                  <a:srgbClr val="0070C0"/>
                </a:solidFill>
                <a:latin typeface="Avenir Book"/>
              </a:rPr>
              <a:t> &lt;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manifiesto.yml</a:t>
            </a:r>
            <a:r>
              <a:rPr lang="es-ES">
                <a:solidFill>
                  <a:srgbClr val="0070C0"/>
                </a:solidFill>
                <a:latin typeface="Avenir Book"/>
              </a:rPr>
              <a:t>&gt;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Información: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get</a:t>
            </a:r>
            <a:r>
              <a:rPr lang="es-ES">
                <a:solidFill>
                  <a:srgbClr val="0070C0"/>
                </a:solidFill>
                <a:latin typeface="Avenir Book"/>
              </a:rPr>
              <a:t> [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</a:rPr>
              <a:t> |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deployments</a:t>
            </a:r>
            <a:r>
              <a:rPr lang="es-ES">
                <a:solidFill>
                  <a:srgbClr val="0070C0"/>
                </a:solidFill>
                <a:latin typeface="Avenir Book"/>
              </a:rPr>
              <a:t> |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services</a:t>
            </a:r>
            <a:r>
              <a:rPr lang="es-ES">
                <a:solidFill>
                  <a:srgbClr val="0070C0"/>
                </a:solidFill>
                <a:latin typeface="Avenir Book"/>
              </a:rPr>
              <a:t> |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hpnamespaces</a:t>
            </a:r>
            <a:r>
              <a:rPr lang="es-ES">
                <a:solidFill>
                  <a:srgbClr val="0070C0"/>
                </a:solidFill>
                <a:latin typeface="Avenir Book"/>
              </a:rPr>
              <a:t> | …]</a:t>
            </a: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  <a:p>
            <a:pPr lvl="1">
              <a:buFont typeface="Arial"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9460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Obtener credenciales AKS para </a:t>
            </a:r>
            <a:r>
              <a:rPr lang="es-ES_tradnl" err="1">
                <a:latin typeface="Avenir Book"/>
              </a:rPr>
              <a:t>kubectl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75750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Usar Cloud Shell</a:t>
            </a:r>
            <a:endParaRPr lang="es-ES" err="1">
              <a:solidFill>
                <a:srgbClr val="0070C0"/>
              </a:solidFill>
              <a:latin typeface="Avenir Book"/>
              <a:ea typeface="+mn-lt"/>
              <a:cs typeface="+mn-lt"/>
            </a:endParaRPr>
          </a:p>
          <a:p>
            <a:r>
              <a:rPr lang="es-ES" sz="2400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az</a:t>
            </a:r>
            <a:r>
              <a:rPr lang="es-ES" sz="2400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sz="2400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aks</a:t>
            </a:r>
            <a:r>
              <a:rPr lang="es-ES" sz="2400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sz="2400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get-credentials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\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marL="457200" lvl="1" indent="0">
              <a:buNone/>
            </a:pP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--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resource-group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&lt;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myResourceGroup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&gt; \</a:t>
            </a:r>
            <a:endParaRPr lang="en-US">
              <a:solidFill>
                <a:srgbClr val="0070C0"/>
              </a:solidFill>
              <a:latin typeface="Avenir Book"/>
            </a:endParaRPr>
          </a:p>
          <a:p>
            <a:pPr marL="457200" lvl="1" indent="0">
              <a:buNone/>
            </a:pP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--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name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&lt;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myAKSCluster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&gt;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El resultado está en ~/.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</a:t>
            </a:r>
            <a:r>
              <a:rPr lang="es-ES">
                <a:solidFill>
                  <a:srgbClr val="0070C0"/>
                </a:solidFill>
                <a:latin typeface="Avenir Book"/>
              </a:rPr>
              <a:t>/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config</a:t>
            </a:r>
            <a:r>
              <a:rPr lang="es-ES">
                <a:solidFill>
                  <a:srgbClr val="0070C0"/>
                </a:solidFill>
                <a:latin typeface="Avenir Book"/>
              </a:rPr>
              <a:t> de Azure Cloud Shell</a:t>
            </a: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info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</a:rPr>
              <a:t>Context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info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</a:rPr>
              <a:t>User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info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Pegar esos datos en ~/.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</a:t>
            </a:r>
            <a:r>
              <a:rPr lang="es-ES">
                <a:solidFill>
                  <a:srgbClr val="0070C0"/>
                </a:solidFill>
                <a:latin typeface="Avenir Book"/>
              </a:rPr>
              <a:t>/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config</a:t>
            </a:r>
            <a:r>
              <a:rPr lang="es-ES">
                <a:solidFill>
                  <a:srgbClr val="0070C0"/>
                </a:solidFill>
                <a:latin typeface="Avenir Book"/>
              </a:rPr>
              <a:t> del equipo de desarrollo</a:t>
            </a: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  <a:p>
            <a:pPr lvl="1">
              <a:buFont typeface="Arial"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6093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Contextos</a:t>
            </a:r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75750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Configura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contra un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Kubernetes</a:t>
            </a:r>
            <a:endParaRPr lang="es-ES" err="1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Comandos:</a:t>
            </a: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config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get-contexts</a:t>
            </a:r>
            <a:endParaRPr lang="es-ES" err="1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config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use-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context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kubedesa</a:t>
            </a:r>
            <a:endParaRPr lang="es-ES" err="1">
              <a:solidFill>
                <a:srgbClr val="0070C0"/>
              </a:solidFill>
              <a:latin typeface="Avenir Book"/>
            </a:endParaRP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  <a:p>
            <a:pPr lvl="1">
              <a:buFont typeface="Arial"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6965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Pod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Grupo de uno </a:t>
            </a:r>
            <a:r>
              <a:rPr lang="es-ES" b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o más contenedores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de una aplicación y algunos recursos compartidos de esos contenedores (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p.e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. volúmenes, redes)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Contenedores auxiliares en un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pod</a:t>
            </a:r>
            <a:r>
              <a:rPr lang="es-ES">
                <a:solidFill>
                  <a:srgbClr val="0070C0"/>
                </a:solidFill>
                <a:latin typeface="Avenir Book"/>
              </a:rPr>
              <a:t>: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Inicialización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Proxy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Volcado de logs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Certificado SSL</a:t>
            </a:r>
          </a:p>
          <a:p>
            <a:pPr marL="0" indent="0">
              <a:buNone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53814226-B881-40D9-9254-9E81016A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4" y="2919206"/>
            <a:ext cx="5496077" cy="2032467"/>
          </a:xfrm>
          <a:prstGeom prst="rect">
            <a:avLst/>
          </a:prstGeom>
        </p:spPr>
      </p:pic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409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</a:t>
            </a:r>
            <a:r>
              <a:rPr lang="es-ES_tradnl" err="1">
                <a:latin typeface="Avenir Book"/>
              </a:rPr>
              <a:t>pod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Manifiesto crear namespace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Manifiesto crear pod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4"/>
              </a:rPr>
              <a:t>Lanzar ejemplo</a:t>
            </a: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7A638C-CEBD-A64E-9567-61DD10C8A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464" y="1624867"/>
            <a:ext cx="5833627" cy="45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48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MySQL con init container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Manifiesto init container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Lanzar ejemplo</a:t>
            </a: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28B4F7D9-5B6E-1A48-AAF4-62E17CA6E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93" y="1637641"/>
            <a:ext cx="64389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07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Deployment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Declaración de los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</a:rPr>
              <a:t> de una aplicación (servicio)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Imagen de base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Puertos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Volúmenes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Número de réplicas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Recursos demandados (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cpu</a:t>
            </a:r>
            <a:r>
              <a:rPr lang="es-ES">
                <a:solidFill>
                  <a:srgbClr val="0070C0"/>
                </a:solidFill>
                <a:latin typeface="Avenir Book"/>
              </a:rPr>
              <a:t>, RAM)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Límites para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autoescalado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...</a:t>
            </a: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148D6FC3-2E16-45CE-A8BF-DBEDCED0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0" y="2041490"/>
            <a:ext cx="5083628" cy="39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8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</a:t>
            </a:r>
            <a:r>
              <a:rPr lang="es-ES_tradnl" err="1">
                <a:latin typeface="Avenir Book"/>
              </a:rPr>
              <a:t>Deployment básico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Manifiesto deployment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Lanzar ejemplo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C00000"/>
                </a:solidFill>
                <a:latin typeface="Avenir Book"/>
              </a:rPr>
              <a:t>Si eliminamos los pods manualmente, Kubernetes los vuelve a crear</a:t>
            </a: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Imagen 1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A7E36DA-1416-544E-B200-78031A894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3625"/>
            <a:ext cx="5835693" cy="43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9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Qué es Docker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Proyecto Open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Source</a:t>
            </a:r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 2013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Revolución en el desarrollo y despliegue de aplicaciones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Plataforma para que desarrolladores y administradores puedan desarrollar, desplegar y ejecutar aplicaciones en un entorno aislado denominado </a:t>
            </a:r>
            <a:r>
              <a:rPr lang="es-ES" b="1">
                <a:solidFill>
                  <a:srgbClr val="0070C0"/>
                </a:solidFill>
                <a:latin typeface="Avenir Book"/>
                <a:cs typeface="Calibri"/>
              </a:rPr>
              <a:t>contenedor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Docker permite separar las aplicaciones de la infraestructura acelerando el proceso de entrega de software a producción</a:t>
            </a:r>
          </a:p>
        </p:txBody>
      </p:sp>
    </p:spTree>
    <p:extLst>
      <p:ext uri="{BB962C8B-B14F-4D97-AF65-F5344CB8AC3E}">
        <p14:creationId xmlns:p14="http://schemas.microsoft.com/office/powerpoint/2010/main" val="2136091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</a:t>
            </a:r>
            <a:r>
              <a:rPr lang="es-ES_tradnl" err="1">
                <a:latin typeface="Avenir Book"/>
              </a:rPr>
              <a:t>Deployment con API y Front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Manifiesto deployment BD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Manifiesto deployment API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4"/>
              </a:rPr>
              <a:t>Manifiesto deployment Front</a:t>
            </a:r>
            <a:endParaRPr lang="es-ES">
              <a:solidFill>
                <a:srgbClr val="0070C0"/>
              </a:solidFill>
              <a:latin typeface="Avenir Book"/>
              <a:hlinkClick r:id="rId5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6"/>
              </a:rPr>
              <a:t>Lanzar ejemplo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C00000"/>
                </a:solidFill>
                <a:latin typeface="Avenir Book"/>
              </a:rPr>
              <a:t>Faltan los datos!!</a:t>
            </a: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349D0DA-EA8A-AF48-9B0E-7A117A05A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57" y="1745778"/>
            <a:ext cx="6038989" cy="45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3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Service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769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Los servicios son una abstracción que definen un conjunto lógico de pods y una política de acceso a ellos estableciendo un nombre para acceder a ellos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Cada pod tiene una dirección IP única, pero esa IP no se expone fuera del cluster sin lo que se denomina un Servicio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Los servicios pemiten que las aplicaciones reciban tráfico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ClusterIP: Servicio con IP interna a nivel de cluster 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NodePort: Servicio expuesto fuera del cluster concatenando IP del nodo con puerto [30000-32767]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LoadBalancer: Ofrece una IP externa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ExternalName: Expone el servicio usando un nombre arbitrario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  <a:p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8830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</a:t>
            </a:r>
            <a:r>
              <a:rPr lang="es-ES_tradnl" err="1">
                <a:latin typeface="Avenir Book"/>
              </a:rPr>
              <a:t>Service</a:t>
            </a:r>
            <a:r>
              <a:rPr lang="es-ES_tradnl">
                <a:latin typeface="Avenir Book"/>
              </a:rPr>
              <a:t> (2)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Enrutado de tráfico entre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proporcionando una abstracción que permite que los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mueran y se repliquen sin impactar en la aplicación. 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Gestionan el descubrimiento y enrutado entre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dependientes (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p.e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.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frontend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y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backend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) 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marL="0" indent="0">
              <a:buNone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2692D873-5B5F-4F38-AE8A-3A1EF4F3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25" y="1562132"/>
            <a:ext cx="4424437" cy="48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93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</a:t>
            </a:r>
            <a:r>
              <a:rPr lang="es-ES_tradnl" err="1">
                <a:latin typeface="Avenir Book"/>
              </a:rPr>
              <a:t>Service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Manifiesto servicios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Lanzar ejemplo</a:t>
            </a:r>
            <a:endParaRPr lang="es-ES">
              <a:solidFill>
                <a:srgbClr val="0070C0"/>
              </a:solidFill>
              <a:latin typeface="Avenir Book"/>
              <a:hlinkClick r:id="rId4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0CA5866-D688-8E45-9C11-D9D6EF949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43" y="1624867"/>
            <a:ext cx="5824152" cy="45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22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</a:t>
            </a:r>
            <a:r>
              <a:rPr lang="es-ES_tradnl" err="1">
                <a:latin typeface="Avenir Book"/>
              </a:rPr>
              <a:t>HorizontalPodAutoscaler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Consulta cada 15s las métricas de uso (CPU, RAM, …) de cada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pod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Fija un mínimo y máximo de réplicas de un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deployment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Define las condiciones de stress (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p.e</a:t>
            </a:r>
            <a:r>
              <a:rPr lang="es-ES">
                <a:solidFill>
                  <a:srgbClr val="0070C0"/>
                </a:solidFill>
                <a:latin typeface="Avenir Book"/>
              </a:rPr>
              <a:t>. porcentaje de uso de la CPU)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Ante stress escala hacia arriba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5m sin stress escala hacia abajo</a:t>
            </a:r>
          </a:p>
          <a:p>
            <a:pPr marL="0" indent="0">
              <a:buNone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3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2CD8E5CE-D32C-4690-B07B-9BBD765C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686" y="1826453"/>
            <a:ext cx="4835676" cy="44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6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 err="1">
                <a:latin typeface="Avenir Book"/>
              </a:rPr>
              <a:t>Weave</a:t>
            </a:r>
            <a:r>
              <a:rPr lang="es-ES_tradnl">
                <a:latin typeface="Avenir Book"/>
              </a:rPr>
              <a:t> </a:t>
            </a:r>
            <a:r>
              <a:rPr lang="es-ES_tradnl" err="1">
                <a:latin typeface="Avenir Book"/>
              </a:rPr>
              <a:t>Scope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Visualización y Monitorización de Docker y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Kubernetes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Lanzar Weave Scope</a:t>
            </a: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17CA9B0-85CF-5C48-9621-B8DBF8F07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05" y="1674557"/>
            <a:ext cx="5703888" cy="42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41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ompetencia de atletismo&#10;&#10;Descripción generada automáticamente">
            <a:extLst>
              <a:ext uri="{FF2B5EF4-FFF2-40B4-BE49-F238E27FC236}">
                <a16:creationId xmlns:a16="http://schemas.microsoft.com/office/drawing/2014/main" id="{7AB501BB-408B-F844-864E-427518D28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988" y="1758046"/>
            <a:ext cx="2931606" cy="2370953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 err="1">
                <a:latin typeface="Avenir Book"/>
              </a:rPr>
              <a:t>Autoescalado</a:t>
            </a:r>
            <a:endParaRPr lang="es-ES" err="1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4EFF37D-F0B0-4D9B-B2E6-1352B26CF5FB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Manifiesto Autoscaler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4"/>
              </a:rPr>
              <a:t>Lanzar ejemplo</a:t>
            </a:r>
            <a:endParaRPr lang="es-ES">
              <a:solidFill>
                <a:srgbClr val="0070C0"/>
              </a:solidFill>
              <a:latin typeface="Avenir Book"/>
              <a:hlinkClick r:id="rId5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Prueba de stress (Apache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Benchmark</a:t>
            </a:r>
            <a:r>
              <a:rPr lang="es-ES">
                <a:solidFill>
                  <a:srgbClr val="0070C0"/>
                </a:solidFill>
                <a:latin typeface="Avenir Book"/>
              </a:rPr>
              <a:t>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10.000 peticiones totales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100 peticiones simultáneas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ab -n 10000 -c 100 http://xxx.yyy.zzz.www/</a:t>
            </a: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4B58043-D154-414E-AADA-F397464FD920}"/>
              </a:ext>
            </a:extLst>
          </p:cNvPr>
          <p:cNvSpPr/>
          <p:nvPr/>
        </p:nvSpPr>
        <p:spPr>
          <a:xfrm>
            <a:off x="7436161" y="3294814"/>
            <a:ext cx="393095" cy="3689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Imagen que contiene cd, flor&#10;&#10;Descripción generada automáticamente">
            <a:extLst>
              <a:ext uri="{FF2B5EF4-FFF2-40B4-BE49-F238E27FC236}">
                <a16:creationId xmlns:a16="http://schemas.microsoft.com/office/drawing/2014/main" id="{260B4BB9-7177-004D-8900-78ACD01AE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3" y="3027372"/>
            <a:ext cx="2830872" cy="3065691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510ABD04-0402-4B44-80A9-8D2DC1500138}"/>
              </a:ext>
            </a:extLst>
          </p:cNvPr>
          <p:cNvSpPr/>
          <p:nvPr/>
        </p:nvSpPr>
        <p:spPr>
          <a:xfrm>
            <a:off x="11271606" y="3380988"/>
            <a:ext cx="393095" cy="368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673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 err="1">
                <a:latin typeface="Avenir Book"/>
              </a:rPr>
              <a:t>Autoescalado</a:t>
            </a:r>
            <a:endParaRPr lang="es-ES" err="1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5E8095-F1BF-B74A-A83C-25E8DB5B3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61" y="2381125"/>
            <a:ext cx="4841864" cy="29323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DADD6D8-E2B7-534F-9788-DD709056A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5" y="2134904"/>
            <a:ext cx="6883534" cy="33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2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Ciclo de desarrollo con </a:t>
            </a:r>
            <a:r>
              <a:rPr lang="es-ES_tradnl" err="1">
                <a:latin typeface="Avenir Book"/>
              </a:rPr>
              <a:t>Kubernetes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carpetas de desarrollo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docker-compose.yaml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Lanzar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docker-compose.yaml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Dockerfile</a:t>
            </a:r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Iterar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Programar + Subir a repo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imagen propia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Etiquetar como nueva versión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Subir nueva imagen a Docker Hub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Poner en producción</a:t>
            </a: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2614C5F-A426-4006-9BF0-3BE033633248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2F027B-7467-47DE-AACB-138A978CC6C0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2354E9-D67A-4A40-97A3-DDF27CE78CAC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ADEDF4E-594E-44E1-8CF9-45F4CEDE9504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4563080-F6CF-47F2-A6AB-6F7A62250550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73C7D2A-E4E5-47FD-947C-AE867F18DEAB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8982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exterior, agua, barco, llenado&#10;&#10;Descripción generada con confianza muy alta">
            <a:extLst>
              <a:ext uri="{FF2B5EF4-FFF2-40B4-BE49-F238E27FC236}">
                <a16:creationId xmlns:a16="http://schemas.microsoft.com/office/drawing/2014/main" id="{D1416670-1116-4A26-826B-C676CDD04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6" y="-3326"/>
            <a:ext cx="12195931" cy="680417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076329" y="6442501"/>
            <a:ext cx="123347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1200" b="1">
                <a:solidFill>
                  <a:schemeClr val="bg1"/>
                </a:solidFill>
                <a:latin typeface="Avenir Light"/>
                <a:ea typeface="Avenir Light" charset="0"/>
                <a:cs typeface="Avenir Light" charset="0"/>
              </a:rPr>
              <a:t>Foto: 123rf.com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9DCCAC9-7958-4237-A5F3-5619E61D3A42}"/>
              </a:ext>
            </a:extLst>
          </p:cNvPr>
          <p:cNvSpPr/>
          <p:nvPr/>
        </p:nvSpPr>
        <p:spPr>
          <a:xfrm>
            <a:off x="15711" y="0"/>
            <a:ext cx="12192000" cy="6858000"/>
          </a:xfrm>
          <a:prstGeom prst="rect">
            <a:avLst/>
          </a:prstGeom>
          <a:solidFill>
            <a:srgbClr val="003E6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EFA8144-52B4-4280-889A-413F7F7C4C54}"/>
              </a:ext>
            </a:extLst>
          </p:cNvPr>
          <p:cNvSpPr txBox="1">
            <a:spLocks/>
          </p:cNvSpPr>
          <p:nvPr/>
        </p:nvSpPr>
        <p:spPr>
          <a:xfrm>
            <a:off x="3590303" y="2579654"/>
            <a:ext cx="4174156" cy="609132"/>
          </a:xfr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Calibri Norm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err="1">
                <a:solidFill>
                  <a:srgbClr val="FFFFFF"/>
                </a:solidFill>
                <a:latin typeface="Calibri Normal"/>
              </a:rPr>
              <a:t>Preguntas</a:t>
            </a:r>
            <a:r>
              <a:rPr lang="en-US" sz="3200">
                <a:solidFill>
                  <a:srgbClr val="FFFFFF"/>
                </a:solidFill>
                <a:latin typeface="Calibri Normal"/>
              </a:rPr>
              <a:t>, </a:t>
            </a:r>
            <a:r>
              <a:rPr lang="en-US" sz="3200" err="1">
                <a:solidFill>
                  <a:srgbClr val="FFFFFF"/>
                </a:solidFill>
                <a:latin typeface="Calibri Normal"/>
              </a:rPr>
              <a:t>supongo</a:t>
            </a:r>
            <a:endParaRPr lang="es-ES" err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0134AB-EB94-4571-AA83-51EB253EAE49}"/>
              </a:ext>
            </a:extLst>
          </p:cNvPr>
          <p:cNvSpPr txBox="1"/>
          <p:nvPr/>
        </p:nvSpPr>
        <p:spPr>
          <a:xfrm>
            <a:off x="-4836" y="3236686"/>
            <a:ext cx="121895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>
                <a:solidFill>
                  <a:srgbClr val="FFFFFF"/>
                </a:solidFill>
                <a:ea typeface="+mn-lt"/>
                <a:cs typeface="+mn-lt"/>
              </a:rPr>
              <a:t>https://github.com/ualmtorres/SanIsidro2020.git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16" name="Imagen 2" descr="Imagen que contiene pelota, rojo, jugador&#10;&#10;Descripción generada con confianza muy alta">
            <a:extLst>
              <a:ext uri="{FF2B5EF4-FFF2-40B4-BE49-F238E27FC236}">
                <a16:creationId xmlns:a16="http://schemas.microsoft.com/office/drawing/2014/main" id="{34D9B32C-25B4-4FD3-A990-738B6A1A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48" y="3872290"/>
            <a:ext cx="2906486" cy="7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6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Docker vs Máquinas virtuales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3" descr="Imagen que contiene camión, calle, firmar, negro&#10;&#10;Descripción generada con confianza muy alta">
            <a:extLst>
              <a:ext uri="{FF2B5EF4-FFF2-40B4-BE49-F238E27FC236}">
                <a16:creationId xmlns:a16="http://schemas.microsoft.com/office/drawing/2014/main" id="{C187F847-D626-431B-9E8B-87B9D3F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1" y="1715326"/>
            <a:ext cx="11282436" cy="45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2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contenedor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254C546-F28A-4895-82EA-063DECC42909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  <a:hlinkClick r:id="rId2"/>
              </a:rPr>
              <a:t>Enlace al ejemplo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Descarga imagen a registro local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0264B0-3E05-1949-B42E-B92865F6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18" y="2148357"/>
            <a:ext cx="4957777" cy="35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6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contenedor con un volumen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Contenedores son efímeros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  <a:hlinkClick r:id="rId2"/>
              </a:rPr>
              <a:t>Enlace al ejemplo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El volumen es persistente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  <a:hlinkClick r:id="rId3"/>
              </a:rPr>
              <a:t>Código de la aplicación</a:t>
            </a:r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89EBBFC-CE5C-C746-B54D-93A9C5116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697" y="1689572"/>
            <a:ext cx="6088316" cy="448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1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Imágenes Docker interesantes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Servidores Web: Apache,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Nginx</a:t>
            </a:r>
            <a:r>
              <a:rPr lang="es-ES">
                <a:solidFill>
                  <a:srgbClr val="0070C0"/>
                </a:solidFill>
                <a:latin typeface="Avenir Book"/>
              </a:rPr>
              <a:t>, ...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BD: MySQL, MongoDB, Redis, PostgreSQL, …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Sistemas operativos: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Alpine</a:t>
            </a:r>
            <a:r>
              <a:rPr lang="es-ES">
                <a:solidFill>
                  <a:srgbClr val="0070C0"/>
                </a:solidFill>
                <a:latin typeface="Avenir Book"/>
              </a:rPr>
              <a:t>, Ubuntu, …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Y muchas más: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node</a:t>
            </a:r>
            <a:r>
              <a:rPr lang="es-ES">
                <a:solidFill>
                  <a:srgbClr val="0070C0"/>
                </a:solidFill>
                <a:latin typeface="Avenir Book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php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elasticsearch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haproxy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wordpress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 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rabbitmq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python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openjdk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tomcat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jenkins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redmine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 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flink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spark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…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  <a:hlinkClick r:id="rId2"/>
              </a:rPr>
              <a:t>https://hub.docker.com/explore/</a:t>
            </a:r>
            <a:endParaRPr lang="es-ES">
              <a:solidFill>
                <a:srgbClr val="0070C0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538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Crear imagen propia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err="1">
                <a:solidFill>
                  <a:srgbClr val="0070C0"/>
                </a:solidFill>
                <a:latin typeface="Avenir Book"/>
              </a:rPr>
              <a:t>Dockerfile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Indica cómo y con qué construir la imagen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Repetibilidad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La imagen queda en el registro local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Enlace al Dockerfile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Código de la aplicación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4"/>
              </a:rPr>
              <a:t>Crear imagen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5"/>
              </a:rPr>
              <a:t>Despliegue de imagen creada</a:t>
            </a:r>
            <a:endParaRPr lang="es-ES">
              <a:solidFill>
                <a:srgbClr val="0070C0"/>
              </a:solidFill>
              <a:latin typeface="Avenir Book"/>
              <a:hlinkClick r:id="rId6"/>
            </a:endParaRPr>
          </a:p>
        </p:txBody>
      </p:sp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DC704D8-A531-D149-B079-656EF7C98B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80" y="2786212"/>
            <a:ext cx="4834815" cy="35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7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Subir imagen a Docker Hub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Docker Hub es un registro de imágenes público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Imágenes (repositorios) públicos indefinidos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1 imagen privada en modo free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Subida a Docker Hub</a:t>
            </a:r>
            <a:endParaRPr lang="es-ES">
              <a:solidFill>
                <a:srgbClr val="0070C0"/>
              </a:solidFill>
              <a:latin typeface="Avenir Book"/>
              <a:hlinkClick r:id="rId3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4"/>
              </a:rPr>
              <a:t>Despliegue de imagen subida</a:t>
            </a:r>
            <a:endParaRPr lang="es-ES">
              <a:solidFill>
                <a:srgbClr val="0070C0"/>
              </a:solidFill>
              <a:latin typeface="Avenir Book"/>
            </a:endParaRPr>
          </a:p>
        </p:txBody>
      </p:sp>
      <p:pic>
        <p:nvPicPr>
          <p:cNvPr id="14" name="Imagen 1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B263039-DFF0-AF41-9FCC-778EA5D66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21" y="2703286"/>
            <a:ext cx="5051472" cy="37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0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r 3">
      <a:dk1>
        <a:srgbClr val="000000"/>
      </a:dk1>
      <a:lt1>
        <a:srgbClr val="FFFFFF"/>
      </a:lt1>
      <a:dk2>
        <a:srgbClr val="212121"/>
      </a:dk2>
      <a:lt2>
        <a:srgbClr val="F2F2F2"/>
      </a:lt2>
      <a:accent1>
        <a:srgbClr val="017AB7"/>
      </a:accent1>
      <a:accent2>
        <a:srgbClr val="017AB7"/>
      </a:accent2>
      <a:accent3>
        <a:srgbClr val="017AB7"/>
      </a:accent3>
      <a:accent4>
        <a:srgbClr val="017AB7"/>
      </a:accent4>
      <a:accent5>
        <a:srgbClr val="017AB7"/>
      </a:accent5>
      <a:accent6>
        <a:srgbClr val="017AB7"/>
      </a:accent6>
      <a:hlink>
        <a:srgbClr val="4933FF"/>
      </a:hlink>
      <a:folHlink>
        <a:srgbClr val="4838FE"/>
      </a:folHlink>
    </a:clrScheme>
    <a:fontScheme name="Transportation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1352</Words>
  <Application>Microsoft Macintosh PowerPoint</Application>
  <PresentationFormat>Panorámica</PresentationFormat>
  <Paragraphs>335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7" baseType="lpstr">
      <vt:lpstr>Arial</vt:lpstr>
      <vt:lpstr>Avenir Black</vt:lpstr>
      <vt:lpstr>Avenir Book</vt:lpstr>
      <vt:lpstr>Avenir Light</vt:lpstr>
      <vt:lpstr>Calibri</vt:lpstr>
      <vt:lpstr>Calibri Normal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SGInteractive</dc:creator>
  <cp:lastModifiedBy>Manuel Torres</cp:lastModifiedBy>
  <cp:revision>28</cp:revision>
  <cp:lastPrinted>2020-05-14T19:46:41Z</cp:lastPrinted>
  <dcterms:created xsi:type="dcterms:W3CDTF">2017-10-02T06:52:25Z</dcterms:created>
  <dcterms:modified xsi:type="dcterms:W3CDTF">2020-05-14T19:48:44Z</dcterms:modified>
</cp:coreProperties>
</file>